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19"/>
  </p:notesMasterIdLst>
  <p:sldIdLst>
    <p:sldId id="256" r:id="rId2"/>
    <p:sldId id="338" r:id="rId3"/>
    <p:sldId id="304" r:id="rId4"/>
    <p:sldId id="310" r:id="rId5"/>
    <p:sldId id="324" r:id="rId6"/>
    <p:sldId id="285" r:id="rId7"/>
    <p:sldId id="286" r:id="rId8"/>
    <p:sldId id="331" r:id="rId9"/>
    <p:sldId id="336" r:id="rId10"/>
    <p:sldId id="337" r:id="rId11"/>
    <p:sldId id="334" r:id="rId12"/>
    <p:sldId id="339" r:id="rId13"/>
    <p:sldId id="340" r:id="rId14"/>
    <p:sldId id="341" r:id="rId15"/>
    <p:sldId id="342" r:id="rId16"/>
    <p:sldId id="343" r:id="rId17"/>
    <p:sldId id="33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B4FF"/>
    <a:srgbClr val="FF0066"/>
    <a:srgbClr val="808080"/>
    <a:srgbClr val="EAEAEA"/>
    <a:srgbClr val="DDDDDD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5232" autoAdjust="0"/>
  </p:normalViewPr>
  <p:slideViewPr>
    <p:cSldViewPr>
      <p:cViewPr>
        <p:scale>
          <a:sx n="66" d="100"/>
          <a:sy n="66" d="100"/>
        </p:scale>
        <p:origin x="110" y="4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72E7-1F3B-4474-86CC-7F1AA993946F}" type="datetimeFigureOut">
              <a:rPr lang="ko-KR" altLang="en-US" smtClean="0"/>
              <a:pPr/>
              <a:t>2024-01-04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6096C-C8E9-4554-9AA8-13F50A35D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5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965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34B6-730D-4E20-8C98-829404707E66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78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B0FE-0B66-40C8-A83F-5D60725AE1C9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57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035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3E4C-5C90-49B6-B4F2-A62AF9B3BA4D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3813048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276712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D0D69-6C79-4FC3-8181-89D23F8D1A4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8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6431-1308-49D6-AC9E-E8429467E10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490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951-A974-4319-B550-50F34D1C3289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027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10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793911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948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0144" y="3068960"/>
            <a:ext cx="8039808" cy="1622482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S-ESCAPE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144" y="2382830"/>
            <a:ext cx="189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400" b="1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6228184" y="5229200"/>
            <a:ext cx="2448272" cy="9929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제작자 </a:t>
            </a:r>
            <a:r>
              <a:rPr lang="en-US" altLang="ko-KR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서현민</a:t>
            </a:r>
            <a:endParaRPr lang="en-US" altLang="ko-KR" sz="16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144" y="40733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Vani" pitchFamily="34" charset="0"/>
              </a:rPr>
              <a:t>Unity &amp; 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Vani" pitchFamily="34" charset="0"/>
              </a:rPr>
              <a:t>	    VR</a:t>
            </a:r>
            <a:endParaRPr lang="ko-KR" altLang="en-US" sz="36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Vani" pitchFamily="34" charset="0"/>
            </a:endParaRPr>
          </a:p>
        </p:txBody>
      </p:sp>
      <p:pic>
        <p:nvPicPr>
          <p:cNvPr id="12" name="그림 11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0392" y="116632"/>
            <a:ext cx="792088" cy="12277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(3/9)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39B712-54D7-62FF-FC34-76AAA94F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986685"/>
            <a:ext cx="8100392" cy="37717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4A5797-01D3-4D90-058D-D37557B1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6685"/>
            <a:ext cx="822960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9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(4/9)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B533AB-ADB9-82BD-4004-D39029D5A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9" y="1628800"/>
            <a:ext cx="3355013" cy="2336160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40" y="1876546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및 로그인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회원목록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나가기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/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40164A-B1B1-70A4-7B84-B1E55C91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79" y="4081237"/>
            <a:ext cx="3355013" cy="2710821"/>
          </a:xfrm>
          <a:prstGeom prst="rect">
            <a:avLst/>
          </a:prstGeom>
        </p:spPr>
      </p:pic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39" y="4081238"/>
            <a:ext cx="3194601" cy="2140368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이메일 형식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(??@gmail.com)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 최소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 확인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/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41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(5/9)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40" y="1876546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데이터 수정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랭크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39" y="4437112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랭크 순서를 통한 나열 설정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시간은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00:00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형식으로 변환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7BF7D-80B7-E4AD-388C-FD611E10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43" y="1582463"/>
            <a:ext cx="3276449" cy="24159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AEBBF5-5DA4-25A3-91A4-78E23D5D2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3" y="4049186"/>
            <a:ext cx="327644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(6/9)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545" y="1920515"/>
            <a:ext cx="3042695" cy="152818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볼륨 조절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회전 타입 설정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229" y="4437112"/>
            <a:ext cx="3546753" cy="208823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관리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 소개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 아웃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605E45-2E30-5E09-EF61-5AAF55A6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551666"/>
            <a:ext cx="3276450" cy="2497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11DE4B-A76C-F37A-B76E-643FA19A8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2" y="4246850"/>
            <a:ext cx="3276450" cy="25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8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(7/9)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7700" y="1946672"/>
            <a:ext cx="3816424" cy="1789907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Right </a:t>
            </a:r>
            <a:r>
              <a:rPr lang="en-US" altLang="ko-KR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Conroller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조이스틱을 통해 사용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지정한 </a:t>
            </a:r>
            <a:r>
              <a:rPr lang="en-US" altLang="ko-KR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teleport_area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에만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848" y="4361187"/>
            <a:ext cx="3796276" cy="208823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Socket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기능을 사용하여 특정하게 얻은 에너지만 장착되도록 설정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위에 에너지가 장착이 된다면 잠긴 문이 열리게 됨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B9D7F5-3992-4EC3-462E-38876D21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2" y="1726048"/>
            <a:ext cx="2862089" cy="22583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754635-F091-17F4-C28F-8CF2720E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48" y="4210795"/>
            <a:ext cx="2862089" cy="23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04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(8/9)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727" y="1746793"/>
            <a:ext cx="3888657" cy="1976409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양손 다 사용이 가능하며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trigger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통해 발사가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특정한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향해 발사했을 때 에너지 상자 획득 가능 </a:t>
            </a: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727" y="4077072"/>
            <a:ext cx="4320705" cy="208823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광선검은 태그를 지정하여 자르고 싶은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태그 설정을 하면 자를 수 있음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닿음과 동시에 두 개의 새로운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생성하는 방식이며 잘린 부분은 광선검과 같은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material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789CA2-D2D1-7980-ECBF-4B191796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8" y="1573072"/>
            <a:ext cx="3113021" cy="2323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0A9340-B085-7738-A59E-FBA04F02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73" y="3993088"/>
            <a:ext cx="3166555" cy="2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8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(9/9)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6" y="1783252"/>
            <a:ext cx="4032448" cy="25098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양손을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사용해야하며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controller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닿았을 땐 파란색으로 활성화되며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활성화 시 주황색으로 변환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사용자를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축으로 움직여 사다리를 사용하는 것처럼 느끼게 함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865" y="4417971"/>
            <a:ext cx="4246243" cy="210737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우측에 레버를 당겨 시동을 키면 사운드와 함께 켜지며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핸들을 통해 좌우로 움직이며 장애물을 피해 탈출 포탈로 이동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도착 시 타이머는 멈추게 되며 종료 알림 사운드와 함께 게임 종료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047740-C5FA-4B59-AE21-71168E3A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2143"/>
            <a:ext cx="3042695" cy="25504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F804772-88DB-35FD-2739-1173E24F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293096"/>
            <a:ext cx="3042695" cy="23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7200" y="692696"/>
            <a:ext cx="8229600" cy="960438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Thanks for watching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93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ko-KR" altLang="ko-KR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0" name="AutoShape 48"/>
          <p:cNvSpPr>
            <a:spLocks noChangeArrowheads="1"/>
          </p:cNvSpPr>
          <p:nvPr/>
        </p:nvSpPr>
        <p:spPr bwMode="gray">
          <a:xfrm>
            <a:off x="1952600" y="3857104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주요 기능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1" name="AutoShape 49"/>
          <p:cNvSpPr>
            <a:spLocks noChangeArrowheads="1"/>
          </p:cNvSpPr>
          <p:nvPr/>
        </p:nvSpPr>
        <p:spPr bwMode="gray">
          <a:xfrm>
            <a:off x="1736576" y="328104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클래스다이어그램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2" name="AutoShape 50"/>
          <p:cNvSpPr>
            <a:spLocks noChangeArrowheads="1"/>
          </p:cNvSpPr>
          <p:nvPr/>
        </p:nvSpPr>
        <p:spPr bwMode="gray">
          <a:xfrm>
            <a:off x="1304528" y="2128912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요구분석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3" name="AutoShape 51"/>
          <p:cNvSpPr>
            <a:spLocks noChangeArrowheads="1"/>
          </p:cNvSpPr>
          <p:nvPr/>
        </p:nvSpPr>
        <p:spPr bwMode="gray">
          <a:xfrm>
            <a:off x="1564432" y="270497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테이블 명세서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4" name="AutoShape 52"/>
          <p:cNvSpPr>
            <a:spLocks noChangeArrowheads="1"/>
          </p:cNvSpPr>
          <p:nvPr/>
        </p:nvSpPr>
        <p:spPr bwMode="gray">
          <a:xfrm>
            <a:off x="1043608" y="1552848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9685" name="Group 53"/>
          <p:cNvGrpSpPr>
            <a:grpSpLocks/>
          </p:cNvGrpSpPr>
          <p:nvPr/>
        </p:nvGrpSpPr>
        <p:grpSpPr bwMode="auto">
          <a:xfrm>
            <a:off x="726108" y="1641748"/>
            <a:ext cx="381000" cy="381000"/>
            <a:chOff x="2078" y="1680"/>
            <a:chExt cx="1615" cy="1615"/>
          </a:xfrm>
        </p:grpSpPr>
        <p:sp>
          <p:nvSpPr>
            <p:cNvPr id="6968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8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8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1259632" y="2811339"/>
            <a:ext cx="381000" cy="381000"/>
            <a:chOff x="2078" y="1680"/>
            <a:chExt cx="1615" cy="1615"/>
          </a:xfrm>
        </p:grpSpPr>
        <p:sp>
          <p:nvSpPr>
            <p:cNvPr id="6969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9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699" name="Group 67"/>
          <p:cNvGrpSpPr>
            <a:grpSpLocks/>
          </p:cNvGrpSpPr>
          <p:nvPr/>
        </p:nvGrpSpPr>
        <p:grpSpPr bwMode="auto">
          <a:xfrm>
            <a:off x="999728" y="2205112"/>
            <a:ext cx="381000" cy="381000"/>
            <a:chOff x="2078" y="1680"/>
            <a:chExt cx="1615" cy="1615"/>
          </a:xfrm>
        </p:grpSpPr>
        <p:sp>
          <p:nvSpPr>
            <p:cNvPr id="6970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0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0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1400026" y="3382640"/>
            <a:ext cx="381000" cy="381000"/>
            <a:chOff x="2078" y="1680"/>
            <a:chExt cx="1615" cy="1615"/>
          </a:xfrm>
        </p:grpSpPr>
        <p:sp>
          <p:nvSpPr>
            <p:cNvPr id="6970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713" name="Group 81"/>
          <p:cNvGrpSpPr>
            <a:grpSpLocks/>
          </p:cNvGrpSpPr>
          <p:nvPr/>
        </p:nvGrpSpPr>
        <p:grpSpPr bwMode="auto">
          <a:xfrm>
            <a:off x="1654150" y="3906317"/>
            <a:ext cx="355600" cy="381000"/>
            <a:chOff x="2078" y="1680"/>
            <a:chExt cx="1615" cy="1615"/>
          </a:xfrm>
        </p:grpSpPr>
        <p:sp>
          <p:nvSpPr>
            <p:cNvPr id="6971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1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539552" y="2204864"/>
            <a:ext cx="8136904" cy="136815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(1/2)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872" y="2420888"/>
            <a:ext cx="8229600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원인을 알 수 없는 기억상실과 함께 갇혀버린 우주선</a:t>
            </a:r>
            <a:r>
              <a:rPr lang="en-US" altLang="ko-KR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</a:p>
          <a:p>
            <a:pPr marL="0" lvl="1" algn="just" defTabSz="1466850" latinLnBrk="1">
              <a:lnSpc>
                <a:spcPct val="150000"/>
              </a:lnSpc>
              <a:spcAft>
                <a:spcPct val="15000"/>
              </a:spcAft>
            </a:pPr>
            <a:r>
              <a:rPr lang="en-US" altLang="ko-KR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우주선 내에서 단서를 찾아 탈출하는 </a:t>
            </a:r>
            <a:r>
              <a:rPr lang="en-US" altLang="ko-KR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탈출 어플리케이션</a:t>
            </a:r>
            <a:endParaRPr lang="en-US" altLang="ko-KR" sz="16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blackWhite">
          <a:xfrm>
            <a:off x="539552" y="1700808"/>
            <a:ext cx="2472937" cy="652107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sz="20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S-VR</a:t>
            </a:r>
            <a:r>
              <a:rPr lang="ko-KR" altLang="en-US" sz="20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이란</a:t>
            </a:r>
            <a:r>
              <a:rPr lang="en-US" altLang="ko-KR" sz="20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467544" y="2060848"/>
            <a:ext cx="8136904" cy="165618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467544" y="4442498"/>
            <a:ext cx="8136904" cy="165618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(2/2)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568" y="2350954"/>
            <a:ext cx="7992888" cy="954220"/>
          </a:xfrm>
          <a:prstGeom prst="rect">
            <a:avLst/>
          </a:prstGeom>
          <a:scene3d>
            <a:camera prst="orthographicFront"/>
            <a:lightRig rig="chilly" dir="t"/>
          </a:scene3d>
          <a:sp3d z="127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000" tIns="46800" rIns="90000" bIns="46800" numCol="1" spcCol="1270" anchor="t" anchorCtr="0">
            <a:noAutofit/>
          </a:bodyPr>
          <a:lstStyle/>
          <a:p>
            <a:pPr marL="0" lvl="1" defTabSz="1466850" latinLnBrk="1">
              <a:spcBef>
                <a:spcPts val="800"/>
              </a:spcBef>
              <a:spcAft>
                <a:spcPct val="15000"/>
              </a:spcAft>
            </a:pP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3568" y="4724496"/>
            <a:ext cx="7992888" cy="953080"/>
          </a:xfrm>
          <a:prstGeom prst="rect">
            <a:avLst/>
          </a:prstGeom>
          <a:scene3d>
            <a:camera prst="orthographicFront"/>
            <a:lightRig rig="chilly" dir="t"/>
          </a:scene3d>
          <a:sp3d z="127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000" tIns="46800" rIns="90000" bIns="46800" numCol="1" spcCol="1270" anchor="t" anchorCtr="0">
            <a:noAutofit/>
          </a:bodyPr>
          <a:lstStyle/>
          <a:p>
            <a:pPr marL="0" lvl="1" defTabSz="1289050" latinLnBrk="1">
              <a:spcBef>
                <a:spcPts val="800"/>
              </a:spcBef>
              <a:spcAft>
                <a:spcPct val="15000"/>
              </a:spcAft>
            </a:pP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blackWhite">
          <a:xfrm>
            <a:off x="539552" y="3933056"/>
            <a:ext cx="2232248" cy="588638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목표</a:t>
            </a:r>
            <a:endParaRPr lang="en-US" altLang="ko-KR" sz="20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blackWhite">
          <a:xfrm>
            <a:off x="539552" y="1556792"/>
            <a:ext cx="2232248" cy="588638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동기</a:t>
            </a:r>
            <a:endParaRPr lang="en-US" altLang="ko-KR" sz="20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E8521-AD86-F940-C6FE-463744FA09E3}"/>
              </a:ext>
            </a:extLst>
          </p:cNvPr>
          <p:cNvSpPr txBox="1"/>
          <p:nvPr/>
        </p:nvSpPr>
        <p:spPr>
          <a:xfrm>
            <a:off x="568156" y="2132856"/>
            <a:ext cx="789227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en-US" altLang="ko-KR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환경에서 다양한 사물들과 상호작용하는 콘텐츠를 만들어 보고 싶었으며</a:t>
            </a:r>
            <a:r>
              <a:rPr lang="en-US" altLang="ko-KR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이러한 것들을 자유롭게 표현하고 체험할 수 있는 콘텐츠와 방탈출이라는 컨셉이 알맞게 이루어질 것 같아 </a:t>
            </a:r>
            <a:r>
              <a:rPr lang="en-US" altLang="ko-KR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우주선 탈출 어플리케이션을 개발하게 되었습니다</a:t>
            </a:r>
            <a:r>
              <a:rPr lang="en-US" altLang="ko-KR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650E6-0CAB-AD26-CAAF-AD1BCA6C0971}"/>
              </a:ext>
            </a:extLst>
          </p:cNvPr>
          <p:cNvSpPr txBox="1"/>
          <p:nvPr/>
        </p:nvSpPr>
        <p:spPr>
          <a:xfrm>
            <a:off x="568156" y="4581128"/>
            <a:ext cx="7892276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사물들과 상호작용하는 기능을 구현하는 것을 중점적으로 개발</a:t>
            </a:r>
            <a:endParaRPr lang="en-US" altLang="ko-KR" sz="16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체험할 때</a:t>
            </a:r>
            <a:r>
              <a:rPr lang="en-US" altLang="ko-KR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불편함과 울렁거림 고려</a:t>
            </a:r>
            <a:endParaRPr lang="en-US" altLang="ko-KR" sz="16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 탈출 카페 등 오프라인 체험이 아닌 온라인 체험</a:t>
            </a:r>
            <a:endParaRPr lang="en-US" altLang="ko-KR" sz="16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549815" y="1717004"/>
            <a:ext cx="8136000" cy="21440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/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및 로그인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로그아웃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환경에서 다양한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들과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Rank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blackWhite">
          <a:xfrm>
            <a:off x="714348" y="1639070"/>
            <a:ext cx="2345484" cy="493786"/>
          </a:xfrm>
          <a:prstGeom prst="roundRect">
            <a:avLst>
              <a:gd name="adj" fmla="val 9106"/>
            </a:avLst>
          </a:prstGeom>
          <a:solidFill>
            <a:schemeClr val="tx1">
              <a:lumMod val="40000"/>
              <a:lumOff val="60000"/>
            </a:schemeClr>
          </a:solidFill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sz="2200" b="1" dirty="0">
                <a:solidFill>
                  <a:schemeClr val="tx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Oculus</a:t>
            </a: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571472" y="4293096"/>
            <a:ext cx="8136904" cy="17281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/>
            <a:endParaRPr lang="ko-KR" altLang="en-US" sz="1600" b="1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이용하여 사용자 계정을 관리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이용하여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Rank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 관리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blackWhite">
          <a:xfrm>
            <a:off x="714348" y="4231358"/>
            <a:ext cx="2345484" cy="493786"/>
          </a:xfrm>
          <a:prstGeom prst="roundRect">
            <a:avLst>
              <a:gd name="adj" fmla="val 9106"/>
            </a:avLst>
          </a:prstGeom>
          <a:solidFill>
            <a:schemeClr val="tx1">
              <a:lumMod val="40000"/>
              <a:lumOff val="60000"/>
            </a:schemeClr>
          </a:solidFill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sz="2200" b="1" dirty="0">
                <a:solidFill>
                  <a:schemeClr val="tx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Web server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테이블 명세서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595BC44-A7DC-9397-E559-6F1BB756619A}"/>
              </a:ext>
            </a:extLst>
          </p:cNvPr>
          <p:cNvGraphicFramePr>
            <a:graphicFrameLocks noGrp="1"/>
          </p:cNvGraphicFramePr>
          <p:nvPr/>
        </p:nvGraphicFramePr>
        <p:xfrm>
          <a:off x="455728" y="1664652"/>
          <a:ext cx="3756232" cy="1495265"/>
        </p:xfrm>
        <a:graphic>
          <a:graphicData uri="http://schemas.openxmlformats.org/drawingml/2006/table">
            <a:tbl>
              <a:tblPr/>
              <a:tblGrid>
                <a:gridCol w="994584">
                  <a:extLst>
                    <a:ext uri="{9D8B030D-6E8A-4147-A177-3AD203B41FA5}">
                      <a16:colId xmlns:a16="http://schemas.microsoft.com/office/drawing/2014/main" val="1539024471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2937452432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3308813104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1940508634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1060385494"/>
                    </a:ext>
                  </a:extLst>
                </a:gridCol>
              </a:tblGrid>
              <a:tr h="2298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469" marR="76469" marT="38234" marB="38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560308"/>
                  </a:ext>
                </a:extLst>
              </a:tr>
              <a:tr h="2289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사용자의 대한 테이블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469" marR="76469" marT="38234" marB="38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796598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702678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USERID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703183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USERNAME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804071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EMAIL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361235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PASSWORD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INT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84037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659F4-1905-5FA8-4501-F1FE67BE49F3}"/>
              </a:ext>
            </a:extLst>
          </p:cNvPr>
          <p:cNvGraphicFramePr>
            <a:graphicFrameLocks noGrp="1"/>
          </p:cNvGraphicFramePr>
          <p:nvPr/>
        </p:nvGraphicFramePr>
        <p:xfrm>
          <a:off x="455728" y="3289688"/>
          <a:ext cx="3756230" cy="1180561"/>
        </p:xfrm>
        <a:graphic>
          <a:graphicData uri="http://schemas.openxmlformats.org/drawingml/2006/table">
            <a:tbl>
              <a:tblPr/>
              <a:tblGrid>
                <a:gridCol w="1021042">
                  <a:extLst>
                    <a:ext uri="{9D8B030D-6E8A-4147-A177-3AD203B41FA5}">
                      <a16:colId xmlns:a16="http://schemas.microsoft.com/office/drawing/2014/main" val="2836091351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279925415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793723489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05195469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4240773567"/>
                    </a:ext>
                  </a:extLst>
                </a:gridCol>
              </a:tblGrid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399" marR="67399" marT="33699" marB="336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361575"/>
                  </a:ext>
                </a:extLst>
              </a:tr>
              <a:tr h="1850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게임 종류에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399" marR="67399" marT="33699" marB="336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659036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38792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24387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403166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DECRIPTIONGAME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TEXT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5154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A6B21BD-783D-E876-F9DF-007C464317E9}"/>
              </a:ext>
            </a:extLst>
          </p:cNvPr>
          <p:cNvGraphicFramePr>
            <a:graphicFrameLocks noGrp="1"/>
          </p:cNvGraphicFramePr>
          <p:nvPr/>
        </p:nvGraphicFramePr>
        <p:xfrm>
          <a:off x="455728" y="4618799"/>
          <a:ext cx="3756230" cy="1545027"/>
        </p:xfrm>
        <a:graphic>
          <a:graphicData uri="http://schemas.openxmlformats.org/drawingml/2006/table">
            <a:tbl>
              <a:tblPr/>
              <a:tblGrid>
                <a:gridCol w="1021042">
                  <a:extLst>
                    <a:ext uri="{9D8B030D-6E8A-4147-A177-3AD203B41FA5}">
                      <a16:colId xmlns:a16="http://schemas.microsoft.com/office/drawing/2014/main" val="1464685143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755381312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993620318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061581583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167719226"/>
                    </a:ext>
                  </a:extLst>
                </a:gridCol>
              </a:tblGrid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 Progress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797482"/>
                  </a:ext>
                </a:extLst>
              </a:tr>
              <a:tr h="1839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게임 정보에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134946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604710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PROGRESSID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889553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114971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199229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939986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IS_SOLVED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BOOLEAN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256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F7961-3CCF-EFC1-FE7C-B5B537119F30}"/>
              </a:ext>
            </a:extLst>
          </p:cNvPr>
          <p:cNvGraphicFramePr>
            <a:graphicFrameLocks noGrp="1"/>
          </p:cNvGraphicFramePr>
          <p:nvPr/>
        </p:nvGraphicFramePr>
        <p:xfrm>
          <a:off x="4355976" y="1811032"/>
          <a:ext cx="3756230" cy="1258778"/>
        </p:xfrm>
        <a:graphic>
          <a:graphicData uri="http://schemas.openxmlformats.org/drawingml/2006/table">
            <a:tbl>
              <a:tblPr/>
              <a:tblGrid>
                <a:gridCol w="1021042">
                  <a:extLst>
                    <a:ext uri="{9D8B030D-6E8A-4147-A177-3AD203B41FA5}">
                      <a16:colId xmlns:a16="http://schemas.microsoft.com/office/drawing/2014/main" val="1753013158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246328416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367133592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865546443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54875686"/>
                    </a:ext>
                  </a:extLst>
                </a:gridCol>
              </a:tblGrid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57703"/>
                  </a:ext>
                </a:extLst>
              </a:tr>
              <a:tr h="1839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단서에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008382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916251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556449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586997"/>
                  </a:ext>
                </a:extLst>
              </a:tr>
              <a:tr h="2681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DECRIPTIONPUZZLE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TEXT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02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EBED4A-60B4-CE92-A3D3-DDAAD29F7269}"/>
              </a:ext>
            </a:extLst>
          </p:cNvPr>
          <p:cNvGraphicFramePr>
            <a:graphicFrameLocks noGrp="1"/>
          </p:cNvGraphicFramePr>
          <p:nvPr/>
        </p:nvGraphicFramePr>
        <p:xfrm>
          <a:off x="4355977" y="3240643"/>
          <a:ext cx="3756231" cy="1181913"/>
        </p:xfrm>
        <a:graphic>
          <a:graphicData uri="http://schemas.openxmlformats.org/drawingml/2006/table">
            <a:tbl>
              <a:tblPr/>
              <a:tblGrid>
                <a:gridCol w="1021043">
                  <a:extLst>
                    <a:ext uri="{9D8B030D-6E8A-4147-A177-3AD203B41FA5}">
                      <a16:colId xmlns:a16="http://schemas.microsoft.com/office/drawing/2014/main" val="2309084839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237032450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54330260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633475036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606005549"/>
                    </a:ext>
                  </a:extLst>
                </a:gridCol>
              </a:tblGrid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 Solution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502" marR="67502" marT="33751" marB="33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918062"/>
                  </a:ext>
                </a:extLst>
              </a:tr>
              <a:tr h="18530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단서 정보에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502" marR="67502" marT="33751" marB="33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04888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520589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SOLUTIONID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815842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068820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SOLUTION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TEXT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8165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29C9637-8231-55D0-A62C-08CBD7DE3C66}"/>
              </a:ext>
            </a:extLst>
          </p:cNvPr>
          <p:cNvGraphicFramePr>
            <a:graphicFrameLocks noGrp="1"/>
          </p:cNvGraphicFramePr>
          <p:nvPr/>
        </p:nvGraphicFramePr>
        <p:xfrm>
          <a:off x="4355976" y="4589039"/>
          <a:ext cx="3756231" cy="1360241"/>
        </p:xfrm>
        <a:graphic>
          <a:graphicData uri="http://schemas.openxmlformats.org/drawingml/2006/table">
            <a:tbl>
              <a:tblPr/>
              <a:tblGrid>
                <a:gridCol w="942059">
                  <a:extLst>
                    <a:ext uri="{9D8B030D-6E8A-4147-A177-3AD203B41FA5}">
                      <a16:colId xmlns:a16="http://schemas.microsoft.com/office/drawing/2014/main" val="3114884486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2480049808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3138944087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3241588571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2958691191"/>
                    </a:ext>
                  </a:extLst>
                </a:gridCol>
              </a:tblGrid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Rank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4" marR="67004" marT="33502" marB="335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4812"/>
                  </a:ext>
                </a:extLst>
              </a:tr>
              <a:tr h="1839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랭크에 대한 테이블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4" marR="67004" marT="33502" marB="335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07441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077988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RANKID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877714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52201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584241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RANKING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96035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클래스다이어그램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35014A-C744-8B88-4B46-6EC91B3D3954}"/>
              </a:ext>
            </a:extLst>
          </p:cNvPr>
          <p:cNvGrpSpPr/>
          <p:nvPr/>
        </p:nvGrpSpPr>
        <p:grpSpPr>
          <a:xfrm>
            <a:off x="827584" y="836712"/>
            <a:ext cx="3528392" cy="1308117"/>
            <a:chOff x="251520" y="1672220"/>
            <a:chExt cx="2520280" cy="22426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11151B4-E706-D20E-F9DA-2D5799F9AF23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User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59CAB5-0C87-E3DA-9543-E8C55E962296}"/>
                </a:ext>
              </a:extLst>
            </p:cNvPr>
            <p:cNvSpPr/>
            <p:nvPr/>
          </p:nvSpPr>
          <p:spPr>
            <a:xfrm>
              <a:off x="251520" y="1988840"/>
              <a:ext cx="2520280" cy="11604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username: str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Email: str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Password: str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3AC4D-19A4-1411-9EB5-BFC7171DA97E}"/>
                </a:ext>
              </a:extLst>
            </p:cNvPr>
            <p:cNvSpPr/>
            <p:nvPr/>
          </p:nvSpPr>
          <p:spPr>
            <a:xfrm>
              <a:off x="251520" y="3150524"/>
              <a:ext cx="2520280" cy="7643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Register(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str, email: str, password: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새 사용자 등록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Login(username: str, password: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사용자 로그인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D937F1-67D4-3328-3304-FD5177D66F96}"/>
              </a:ext>
            </a:extLst>
          </p:cNvPr>
          <p:cNvGrpSpPr/>
          <p:nvPr/>
        </p:nvGrpSpPr>
        <p:grpSpPr>
          <a:xfrm>
            <a:off x="827584" y="2420888"/>
            <a:ext cx="3528392" cy="1687299"/>
            <a:chOff x="251520" y="1672220"/>
            <a:chExt cx="2520280" cy="227631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F657B9-EE4C-3E2D-52D2-430E93266CD2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Game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50847F-0D51-75DA-ADCA-C2BB56EB9E22}"/>
                </a:ext>
              </a:extLst>
            </p:cNvPr>
            <p:cNvSpPr/>
            <p:nvPr/>
          </p:nvSpPr>
          <p:spPr>
            <a:xfrm>
              <a:off x="251520" y="1988840"/>
              <a:ext cx="2520280" cy="10269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26BC2E-BEC7-0F9A-D06B-BE32D22423FB}"/>
                </a:ext>
              </a:extLst>
            </p:cNvPr>
            <p:cNvSpPr/>
            <p:nvPr/>
          </p:nvSpPr>
          <p:spPr>
            <a:xfrm>
              <a:off x="251520" y="3015831"/>
              <a:ext cx="2520280" cy="9327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Start_game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새 게임 시작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Complete_game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int):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게임 완료 처리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Get_active_games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사용자의 진행 중인 게임 목록 가져오기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7D84F2-A559-92A8-F99D-AC8AEB463F4D}"/>
              </a:ext>
            </a:extLst>
          </p:cNvPr>
          <p:cNvGrpSpPr/>
          <p:nvPr/>
        </p:nvGrpSpPr>
        <p:grpSpPr>
          <a:xfrm>
            <a:off x="827584" y="4427488"/>
            <a:ext cx="3528392" cy="1761329"/>
            <a:chOff x="251520" y="1672220"/>
            <a:chExt cx="2520280" cy="23761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EF9123-5748-CF56-B77A-81276A9945A6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Game Progress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DE85FF-C64C-B8F8-25A5-6039DBFDDD50}"/>
                </a:ext>
              </a:extLst>
            </p:cNvPr>
            <p:cNvSpPr/>
            <p:nvPr/>
          </p:nvSpPr>
          <p:spPr>
            <a:xfrm>
              <a:off x="251520" y="1988840"/>
              <a:ext cx="2520280" cy="122413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progressID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progressStatus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startTime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datetime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endTime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datetime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8291CF7-D98C-1775-B2AE-DDFF6D1724FD}"/>
                </a:ext>
              </a:extLst>
            </p:cNvPr>
            <p:cNvSpPr/>
            <p:nvPr/>
          </p:nvSpPr>
          <p:spPr>
            <a:xfrm>
              <a:off x="251520" y="3212978"/>
              <a:ext cx="2520280" cy="8354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Update_progress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progressStatus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게임 진행 상태 업데이트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Get_game_progress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게임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진행 상황 정보 가져오기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B29142-4A60-C248-5414-434EEDF595D9}"/>
              </a:ext>
            </a:extLst>
          </p:cNvPr>
          <p:cNvGrpSpPr/>
          <p:nvPr/>
        </p:nvGrpSpPr>
        <p:grpSpPr>
          <a:xfrm>
            <a:off x="4860032" y="1052736"/>
            <a:ext cx="3528392" cy="1356612"/>
            <a:chOff x="251520" y="1672220"/>
            <a:chExt cx="2520280" cy="232574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ACCC03-D411-24C1-3D17-E8FF99E24E02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Rank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EB94AA-7703-6DD2-2123-AB4403F13B62}"/>
                </a:ext>
              </a:extLst>
            </p:cNvPr>
            <p:cNvSpPr/>
            <p:nvPr/>
          </p:nvSpPr>
          <p:spPr>
            <a:xfrm>
              <a:off x="251520" y="1988840"/>
              <a:ext cx="2520280" cy="84868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rankID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rankName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rankValue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449D8D-33BA-AC57-3ADB-73208FB5EDEE}"/>
                </a:ext>
              </a:extLst>
            </p:cNvPr>
            <p:cNvSpPr/>
            <p:nvPr/>
          </p:nvSpPr>
          <p:spPr>
            <a:xfrm>
              <a:off x="251520" y="2837524"/>
              <a:ext cx="2520280" cy="11604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Get_rank_by_id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int):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rankID</a:t>
              </a:r>
              <a:r>
                <a:rPr lang="ko-KR" altLang="en-US" sz="1000" dirty="0">
                  <a:solidFill>
                    <a:schemeClr val="tx1"/>
                  </a:solidFill>
                </a:rPr>
                <a:t>를 사용하여 순위정보 가져오기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Get_rank_by_name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rankName</a:t>
              </a:r>
              <a:r>
                <a:rPr lang="ko-KR" altLang="en-US" sz="1000" dirty="0">
                  <a:solidFill>
                    <a:schemeClr val="tx1"/>
                  </a:solidFill>
                </a:rPr>
                <a:t>을 사용하여 순위정보를 가져오기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A3C9AC-EFBA-3F38-197C-DB5D162236EC}"/>
              </a:ext>
            </a:extLst>
          </p:cNvPr>
          <p:cNvGrpSpPr/>
          <p:nvPr/>
        </p:nvGrpSpPr>
        <p:grpSpPr>
          <a:xfrm>
            <a:off x="4860032" y="2760368"/>
            <a:ext cx="3528392" cy="1296144"/>
            <a:chOff x="251520" y="1672220"/>
            <a:chExt cx="2520280" cy="174861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C71E05-DA2F-2B05-B974-0956C72C8BDF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Puzzle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3D5324-9A60-AFD1-90D9-BDE373AEE821}"/>
                </a:ext>
              </a:extLst>
            </p:cNvPr>
            <p:cNvSpPr/>
            <p:nvPr/>
          </p:nvSpPr>
          <p:spPr>
            <a:xfrm>
              <a:off x="251520" y="1988841"/>
              <a:ext cx="2520280" cy="85416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solutionID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C6442B2-650C-7AE9-5C28-52C7F3534D96}"/>
                </a:ext>
              </a:extLst>
            </p:cNvPr>
            <p:cNvSpPr/>
            <p:nvPr/>
          </p:nvSpPr>
          <p:spPr>
            <a:xfrm>
              <a:off x="251520" y="2843009"/>
              <a:ext cx="2520280" cy="5778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Create_puzzle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새 퍼즐 생성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Get_puzzle_status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int):</a:t>
              </a:r>
              <a:r>
                <a:rPr lang="ko-KR" altLang="en-US" sz="1000" dirty="0">
                  <a:solidFill>
                    <a:schemeClr val="tx1"/>
                  </a:solidFill>
                </a:rPr>
                <a:t> 퍼즐의 현재 상태 가져오기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F33431-AF52-4242-1EA9-4BFC8B6FE6CA}"/>
              </a:ext>
            </a:extLst>
          </p:cNvPr>
          <p:cNvGrpSpPr/>
          <p:nvPr/>
        </p:nvGrpSpPr>
        <p:grpSpPr>
          <a:xfrm>
            <a:off x="4860023" y="4434939"/>
            <a:ext cx="3528401" cy="1514341"/>
            <a:chOff x="251514" y="1672220"/>
            <a:chExt cx="2520286" cy="214325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F36A776-B284-6E26-FE39-B12D48D533EC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Puzzle</a:t>
              </a:r>
              <a:r>
                <a:rPr lang="ko-KR" altLang="en-US" sz="1000" dirty="0">
                  <a:solidFill>
                    <a:schemeClr val="tx1"/>
                  </a:solidFill>
                  <a:latin typeface="한컴바탕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Solution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D54B46-950F-AEAE-1405-78EA06FCDFD1}"/>
                </a:ext>
              </a:extLst>
            </p:cNvPr>
            <p:cNvSpPr/>
            <p:nvPr/>
          </p:nvSpPr>
          <p:spPr>
            <a:xfrm>
              <a:off x="251520" y="1988840"/>
              <a:ext cx="2520280" cy="991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solutionID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solutionText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isSolved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bool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93EF26-E6B5-EFAA-DAA0-E43CE78638E1}"/>
                </a:ext>
              </a:extLst>
            </p:cNvPr>
            <p:cNvSpPr/>
            <p:nvPr/>
          </p:nvSpPr>
          <p:spPr>
            <a:xfrm>
              <a:off x="251514" y="2980046"/>
              <a:ext cx="2520280" cy="8354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Submit_solution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solutionText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퍼즐 해답 제출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Check_solution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int,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solutionText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str):</a:t>
              </a:r>
              <a:r>
                <a:rPr lang="ko-KR" altLang="en-US" sz="1000" dirty="0">
                  <a:solidFill>
                    <a:schemeClr val="tx1"/>
                  </a:solidFill>
                </a:rPr>
                <a:t> 퍼즐 해답 확인</a:t>
              </a: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E709CA-B552-AAF8-CE12-08EFF34C0766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2591780" y="2144829"/>
            <a:ext cx="0" cy="276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2D39F75-4CB8-99F7-6923-D54D59C7FC5B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2591780" y="4108187"/>
            <a:ext cx="0" cy="319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A3C63FA-E26C-5DF7-B589-72ACC0A282FE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6624228" y="2409348"/>
            <a:ext cx="0" cy="351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CED5A9-0060-FCAD-1D90-BFD72234292A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>
            <a:off x="6624228" y="4056512"/>
            <a:ext cx="0" cy="378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 bwMode="auto">
          <a:xfrm>
            <a:off x="539552" y="1957995"/>
            <a:ext cx="0" cy="1317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/>
            <a:stCxn id="47" idx="1"/>
          </p:cNvCxnSpPr>
          <p:nvPr/>
        </p:nvCxnSpPr>
        <p:spPr bwMode="auto">
          <a:xfrm flipH="1">
            <a:off x="534701" y="2764507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cxnSpLocks/>
          </p:cNvCxnSpPr>
          <p:nvPr/>
        </p:nvCxnSpPr>
        <p:spPr bwMode="auto">
          <a:xfrm>
            <a:off x="6905260" y="4408264"/>
            <a:ext cx="0" cy="47745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 bwMode="auto">
          <a:xfrm flipH="1">
            <a:off x="6891302" y="4912320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 bwMode="auto">
          <a:xfrm flipH="1">
            <a:off x="539552" y="3282987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cxnSpLocks/>
          </p:cNvCxnSpPr>
          <p:nvPr/>
        </p:nvCxnSpPr>
        <p:spPr bwMode="auto">
          <a:xfrm>
            <a:off x="610962" y="4005064"/>
            <a:ext cx="0" cy="89294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 bwMode="auto">
          <a:xfrm flipH="1">
            <a:off x="606708" y="4393952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 bwMode="auto">
          <a:xfrm flipH="1">
            <a:off x="539552" y="2274875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 bwMode="auto">
          <a:xfrm flipH="1">
            <a:off x="606708" y="4898008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(1/9)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323528" y="1484784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Main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899592" y="2058851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Login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899592" y="2562907"/>
            <a:ext cx="1084972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Register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6603270" y="4077072"/>
            <a:ext cx="1084969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Rank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7251341" y="4696295"/>
            <a:ext cx="1569131" cy="6693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View Users' Rankings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899591" y="3066963"/>
            <a:ext cx="1177035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List(</a:t>
            </a:r>
            <a:r>
              <a:rPr lang="ko-KR" altLang="en-US" sz="16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예정</a:t>
            </a:r>
            <a:r>
              <a:rPr lang="en-US" altLang="ko-KR" sz="16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 bwMode="auto">
          <a:xfrm>
            <a:off x="390684" y="3579327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Setting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 bwMode="auto">
          <a:xfrm>
            <a:off x="966748" y="4177928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Volume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961896" y="4681984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Turn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7AAE82-108D-9F74-5F54-9F92CE5B3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6909" y="1957995"/>
            <a:ext cx="4851" cy="288231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68A2E85-BC6D-E303-0ABF-8025154A6477}"/>
              </a:ext>
            </a:extLst>
          </p:cNvPr>
          <p:cNvCxnSpPr>
            <a:cxnSpLocks/>
            <a:stCxn id="25" idx="1"/>
          </p:cNvCxnSpPr>
          <p:nvPr/>
        </p:nvCxnSpPr>
        <p:spPr bwMode="auto">
          <a:xfrm flipH="1">
            <a:off x="2406909" y="2764507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94C4A6-A99F-7561-6665-866CB8F46E71}"/>
              </a:ext>
            </a:extLst>
          </p:cNvPr>
          <p:cNvCxnSpPr/>
          <p:nvPr/>
        </p:nvCxnSpPr>
        <p:spPr bwMode="auto">
          <a:xfrm flipH="1">
            <a:off x="2411760" y="3282987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DAF0AE-8B30-FDD7-0595-B7EA03993F7D}"/>
              </a:ext>
            </a:extLst>
          </p:cNvPr>
          <p:cNvCxnSpPr/>
          <p:nvPr/>
        </p:nvCxnSpPr>
        <p:spPr bwMode="auto">
          <a:xfrm flipH="1">
            <a:off x="2411760" y="2274875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모서리가 둥근 직사각형 7">
            <a:extLst>
              <a:ext uri="{FF2B5EF4-FFF2-40B4-BE49-F238E27FC236}">
                <a16:creationId xmlns:a16="http://schemas.microsoft.com/office/drawing/2014/main" id="{FB4A2A35-EBFF-6803-F7B5-AC807FF2B933}"/>
              </a:ext>
            </a:extLst>
          </p:cNvPr>
          <p:cNvSpPr/>
          <p:nvPr/>
        </p:nvSpPr>
        <p:spPr bwMode="auto">
          <a:xfrm>
            <a:off x="2195736" y="1484784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Menu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모서리가 둥근 직사각형 44">
            <a:extLst>
              <a:ext uri="{FF2B5EF4-FFF2-40B4-BE49-F238E27FC236}">
                <a16:creationId xmlns:a16="http://schemas.microsoft.com/office/drawing/2014/main" id="{C56753CD-5F20-296B-C057-5FD13CD162BA}"/>
              </a:ext>
            </a:extLst>
          </p:cNvPr>
          <p:cNvSpPr/>
          <p:nvPr/>
        </p:nvSpPr>
        <p:spPr bwMode="auto">
          <a:xfrm>
            <a:off x="2771800" y="2058851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Start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모서리가 둥근 직사각형 46">
            <a:extLst>
              <a:ext uri="{FF2B5EF4-FFF2-40B4-BE49-F238E27FC236}">
                <a16:creationId xmlns:a16="http://schemas.microsoft.com/office/drawing/2014/main" id="{1218A402-0584-DA8F-A1A6-96E02F3B8B27}"/>
              </a:ext>
            </a:extLst>
          </p:cNvPr>
          <p:cNvSpPr/>
          <p:nvPr/>
        </p:nvSpPr>
        <p:spPr bwMode="auto">
          <a:xfrm>
            <a:off x="2771800" y="2562907"/>
            <a:ext cx="1084972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Setting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모서리가 둥근 직사각형 86">
            <a:extLst>
              <a:ext uri="{FF2B5EF4-FFF2-40B4-BE49-F238E27FC236}">
                <a16:creationId xmlns:a16="http://schemas.microsoft.com/office/drawing/2014/main" id="{DC2C2DC6-43FE-B9DC-E687-02A89CC43D5E}"/>
              </a:ext>
            </a:extLst>
          </p:cNvPr>
          <p:cNvSpPr/>
          <p:nvPr/>
        </p:nvSpPr>
        <p:spPr bwMode="auto">
          <a:xfrm>
            <a:off x="2771800" y="3066963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modify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78543A-D952-CB61-9A87-47AA397E8AF1}"/>
              </a:ext>
            </a:extLst>
          </p:cNvPr>
          <p:cNvCxnSpPr/>
          <p:nvPr/>
        </p:nvCxnSpPr>
        <p:spPr bwMode="auto">
          <a:xfrm flipH="1">
            <a:off x="2420866" y="4826000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모서리가 둥근 직사각형 86">
            <a:extLst>
              <a:ext uri="{FF2B5EF4-FFF2-40B4-BE49-F238E27FC236}">
                <a16:creationId xmlns:a16="http://schemas.microsoft.com/office/drawing/2014/main" id="{CBF19FE1-9FCF-4736-D1CE-F0AD80072874}"/>
              </a:ext>
            </a:extLst>
          </p:cNvPr>
          <p:cNvSpPr/>
          <p:nvPr/>
        </p:nvSpPr>
        <p:spPr bwMode="auto">
          <a:xfrm>
            <a:off x="2780906" y="4609976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Logout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3C97951-24B7-9388-EF2C-2072A4345CD0}"/>
              </a:ext>
            </a:extLst>
          </p:cNvPr>
          <p:cNvCxnSpPr/>
          <p:nvPr/>
        </p:nvCxnSpPr>
        <p:spPr bwMode="auto">
          <a:xfrm flipH="1">
            <a:off x="2411162" y="3785790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모서리가 둥근 직사각형 86">
            <a:extLst>
              <a:ext uri="{FF2B5EF4-FFF2-40B4-BE49-F238E27FC236}">
                <a16:creationId xmlns:a16="http://schemas.microsoft.com/office/drawing/2014/main" id="{788AEF55-0D71-9916-0462-B1B57B82B85E}"/>
              </a:ext>
            </a:extLst>
          </p:cNvPr>
          <p:cNvSpPr/>
          <p:nvPr/>
        </p:nvSpPr>
        <p:spPr bwMode="auto">
          <a:xfrm>
            <a:off x="2771202" y="3569766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bout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8D3EE47-FD6B-A318-EC40-7FFC090D44F4}"/>
              </a:ext>
            </a:extLst>
          </p:cNvPr>
          <p:cNvCxnSpPr>
            <a:cxnSpLocks/>
          </p:cNvCxnSpPr>
          <p:nvPr/>
        </p:nvCxnSpPr>
        <p:spPr bwMode="auto">
          <a:xfrm>
            <a:off x="4283968" y="1959248"/>
            <a:ext cx="15045" cy="23626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D5B80E9-A6A2-FF38-B769-DBEC114FCAA9}"/>
              </a:ext>
            </a:extLst>
          </p:cNvPr>
          <p:cNvCxnSpPr>
            <a:cxnSpLocks/>
            <a:stCxn id="73" idx="1"/>
          </p:cNvCxnSpPr>
          <p:nvPr/>
        </p:nvCxnSpPr>
        <p:spPr bwMode="auto">
          <a:xfrm flipH="1">
            <a:off x="4294162" y="2766504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4963029-0D95-08B3-8FD4-A8C77EC43F25}"/>
              </a:ext>
            </a:extLst>
          </p:cNvPr>
          <p:cNvCxnSpPr/>
          <p:nvPr/>
        </p:nvCxnSpPr>
        <p:spPr bwMode="auto">
          <a:xfrm flipH="1">
            <a:off x="4299013" y="3817888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54CB5B7-47C3-3920-E897-945601A729C1}"/>
              </a:ext>
            </a:extLst>
          </p:cNvPr>
          <p:cNvCxnSpPr/>
          <p:nvPr/>
        </p:nvCxnSpPr>
        <p:spPr bwMode="auto">
          <a:xfrm flipH="1">
            <a:off x="4299013" y="2276872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1" name="모서리가 둥근 직사각형 7">
            <a:extLst>
              <a:ext uri="{FF2B5EF4-FFF2-40B4-BE49-F238E27FC236}">
                <a16:creationId xmlns:a16="http://schemas.microsoft.com/office/drawing/2014/main" id="{9894EF56-DD34-417A-1F54-2EBE450CDEB9}"/>
              </a:ext>
            </a:extLst>
          </p:cNvPr>
          <p:cNvSpPr/>
          <p:nvPr/>
        </p:nvSpPr>
        <p:spPr bwMode="auto">
          <a:xfrm>
            <a:off x="4082989" y="1484784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2" name="모서리가 둥근 직사각형 44">
            <a:extLst>
              <a:ext uri="{FF2B5EF4-FFF2-40B4-BE49-F238E27FC236}">
                <a16:creationId xmlns:a16="http://schemas.microsoft.com/office/drawing/2014/main" id="{662B8FC7-3309-966A-332E-847766601043}"/>
              </a:ext>
            </a:extLst>
          </p:cNvPr>
          <p:cNvSpPr/>
          <p:nvPr/>
        </p:nvSpPr>
        <p:spPr bwMode="auto">
          <a:xfrm>
            <a:off x="4659053" y="2060848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</a:t>
            </a:r>
          </a:p>
        </p:txBody>
      </p:sp>
      <p:sp>
        <p:nvSpPr>
          <p:cNvPr id="73" name="모서리가 둥근 직사각형 46">
            <a:extLst>
              <a:ext uri="{FF2B5EF4-FFF2-40B4-BE49-F238E27FC236}">
                <a16:creationId xmlns:a16="http://schemas.microsoft.com/office/drawing/2014/main" id="{758B88B1-E9D2-48BD-3B19-4FE7A56AC392}"/>
              </a:ext>
            </a:extLst>
          </p:cNvPr>
          <p:cNvSpPr/>
          <p:nvPr/>
        </p:nvSpPr>
        <p:spPr bwMode="auto">
          <a:xfrm>
            <a:off x="4659053" y="2564904"/>
            <a:ext cx="1084969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Turn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4" name="모서리가 둥근 직사각형 86">
            <a:extLst>
              <a:ext uri="{FF2B5EF4-FFF2-40B4-BE49-F238E27FC236}">
                <a16:creationId xmlns:a16="http://schemas.microsoft.com/office/drawing/2014/main" id="{D3909FAA-6A5A-CF1E-55F9-F5763F3ECFB6}"/>
              </a:ext>
            </a:extLst>
          </p:cNvPr>
          <p:cNvSpPr/>
          <p:nvPr/>
        </p:nvSpPr>
        <p:spPr bwMode="auto">
          <a:xfrm>
            <a:off x="4659052" y="3601864"/>
            <a:ext cx="1904424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Grab the Object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A9BDEB9-609E-E435-98B7-DCC2C86FE584}"/>
              </a:ext>
            </a:extLst>
          </p:cNvPr>
          <p:cNvCxnSpPr/>
          <p:nvPr/>
        </p:nvCxnSpPr>
        <p:spPr bwMode="auto">
          <a:xfrm flipH="1">
            <a:off x="4299013" y="4321944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9" name="모서리가 둥근 직사각형 86">
            <a:extLst>
              <a:ext uri="{FF2B5EF4-FFF2-40B4-BE49-F238E27FC236}">
                <a16:creationId xmlns:a16="http://schemas.microsoft.com/office/drawing/2014/main" id="{23EA44D8-6DCB-D092-8B58-A89B5DBB8BC8}"/>
              </a:ext>
            </a:extLst>
          </p:cNvPr>
          <p:cNvSpPr/>
          <p:nvPr/>
        </p:nvSpPr>
        <p:spPr bwMode="auto">
          <a:xfrm>
            <a:off x="4659052" y="4105920"/>
            <a:ext cx="1893635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Poke the Object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893A4EF-6A45-C331-4991-9887FE2A7EDF}"/>
              </a:ext>
            </a:extLst>
          </p:cNvPr>
          <p:cNvCxnSpPr/>
          <p:nvPr/>
        </p:nvCxnSpPr>
        <p:spPr bwMode="auto">
          <a:xfrm flipH="1">
            <a:off x="6588224" y="2722508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3" name="모서리가 둥근 직사각형 7">
            <a:extLst>
              <a:ext uri="{FF2B5EF4-FFF2-40B4-BE49-F238E27FC236}">
                <a16:creationId xmlns:a16="http://schemas.microsoft.com/office/drawing/2014/main" id="{00AB2740-E6DE-5BB0-4F81-997A5C3A97D9}"/>
              </a:ext>
            </a:extLst>
          </p:cNvPr>
          <p:cNvSpPr/>
          <p:nvPr/>
        </p:nvSpPr>
        <p:spPr bwMode="auto">
          <a:xfrm>
            <a:off x="6372200" y="1932417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7" name="모서리가 둥근 직사각형 44">
            <a:extLst>
              <a:ext uri="{FF2B5EF4-FFF2-40B4-BE49-F238E27FC236}">
                <a16:creationId xmlns:a16="http://schemas.microsoft.com/office/drawing/2014/main" id="{1A3DA170-CE9C-E96F-0FF0-EC2B9E528D2B}"/>
              </a:ext>
            </a:extLst>
          </p:cNvPr>
          <p:cNvSpPr/>
          <p:nvPr/>
        </p:nvSpPr>
        <p:spPr bwMode="auto">
          <a:xfrm>
            <a:off x="6948263" y="2506484"/>
            <a:ext cx="1959577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Chage</a:t>
            </a:r>
            <a:r>
              <a:rPr lang="ko-KR" altLang="en-US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the stone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A5021FD-9997-48F2-E220-6FB1F240860E}"/>
              </a:ext>
            </a:extLst>
          </p:cNvPr>
          <p:cNvCxnSpPr>
            <a:cxnSpLocks/>
          </p:cNvCxnSpPr>
          <p:nvPr/>
        </p:nvCxnSpPr>
        <p:spPr bwMode="auto">
          <a:xfrm>
            <a:off x="6603429" y="2353117"/>
            <a:ext cx="0" cy="13927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46855CC-CBAB-81E2-B099-864D79AAE4CF}"/>
              </a:ext>
            </a:extLst>
          </p:cNvPr>
          <p:cNvCxnSpPr/>
          <p:nvPr/>
        </p:nvCxnSpPr>
        <p:spPr bwMode="auto">
          <a:xfrm flipH="1">
            <a:off x="6588224" y="3227817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2" name="모서리가 둥근 직사각형 44">
            <a:extLst>
              <a:ext uri="{FF2B5EF4-FFF2-40B4-BE49-F238E27FC236}">
                <a16:creationId xmlns:a16="http://schemas.microsoft.com/office/drawing/2014/main" id="{C4BD2ABD-9BBC-05EF-3E9A-F4B372D2E7A0}"/>
              </a:ext>
            </a:extLst>
          </p:cNvPr>
          <p:cNvSpPr/>
          <p:nvPr/>
        </p:nvSpPr>
        <p:spPr bwMode="auto">
          <a:xfrm>
            <a:off x="6948262" y="3011793"/>
            <a:ext cx="1959579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Find t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he energy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AA2948E6-C6FC-7406-CD61-2C6FB795F6D0}"/>
              </a:ext>
            </a:extLst>
          </p:cNvPr>
          <p:cNvCxnSpPr/>
          <p:nvPr/>
        </p:nvCxnSpPr>
        <p:spPr bwMode="auto">
          <a:xfrm flipH="1">
            <a:off x="6588224" y="3745880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4" name="모서리가 둥근 직사각형 44">
            <a:extLst>
              <a:ext uri="{FF2B5EF4-FFF2-40B4-BE49-F238E27FC236}">
                <a16:creationId xmlns:a16="http://schemas.microsoft.com/office/drawing/2014/main" id="{03B9C10D-C073-A619-A856-D3FA43A921CC}"/>
              </a:ext>
            </a:extLst>
          </p:cNvPr>
          <p:cNvSpPr/>
          <p:nvPr/>
        </p:nvSpPr>
        <p:spPr bwMode="auto">
          <a:xfrm>
            <a:off x="6948262" y="3529856"/>
            <a:ext cx="2088233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Drive to the portal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ED1906CD-CA1E-55CB-C481-83F70436A613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3652" y="5884554"/>
            <a:ext cx="4254" cy="3888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D22DBFD-AFE4-46FE-A700-AADD5059DE12}"/>
              </a:ext>
            </a:extLst>
          </p:cNvPr>
          <p:cNvCxnSpPr/>
          <p:nvPr/>
        </p:nvCxnSpPr>
        <p:spPr bwMode="auto">
          <a:xfrm flipH="1">
            <a:off x="6803652" y="6273442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9" name="모서리가 둥근 직사각형 88">
            <a:extLst>
              <a:ext uri="{FF2B5EF4-FFF2-40B4-BE49-F238E27FC236}">
                <a16:creationId xmlns:a16="http://schemas.microsoft.com/office/drawing/2014/main" id="{4A6213AE-87AB-0630-6E46-35F2C8910626}"/>
              </a:ext>
            </a:extLst>
          </p:cNvPr>
          <p:cNvSpPr/>
          <p:nvPr/>
        </p:nvSpPr>
        <p:spPr bwMode="auto">
          <a:xfrm>
            <a:off x="6587628" y="5458817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List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0" name="모서리가 둥근 직사각형 89">
            <a:extLst>
              <a:ext uri="{FF2B5EF4-FFF2-40B4-BE49-F238E27FC236}">
                <a16:creationId xmlns:a16="http://schemas.microsoft.com/office/drawing/2014/main" id="{EECAF8AA-F63D-905E-E9A1-F398E3BB07D3}"/>
              </a:ext>
            </a:extLst>
          </p:cNvPr>
          <p:cNvSpPr/>
          <p:nvPr/>
        </p:nvSpPr>
        <p:spPr bwMode="auto">
          <a:xfrm>
            <a:off x="7163691" y="6057417"/>
            <a:ext cx="1584773" cy="61194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Member management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A19B4B1-184F-061B-1E7E-A1D23C350F35}"/>
              </a:ext>
            </a:extLst>
          </p:cNvPr>
          <p:cNvCxnSpPr>
            <a:cxnSpLocks/>
            <a:stCxn id="5" idx="1"/>
          </p:cNvCxnSpPr>
          <p:nvPr/>
        </p:nvCxnSpPr>
        <p:spPr bwMode="auto">
          <a:xfrm flipH="1">
            <a:off x="4283968" y="3299408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6">
            <a:extLst>
              <a:ext uri="{FF2B5EF4-FFF2-40B4-BE49-F238E27FC236}">
                <a16:creationId xmlns:a16="http://schemas.microsoft.com/office/drawing/2014/main" id="{7FEB6BF9-8D77-A290-568F-1DE034745154}"/>
              </a:ext>
            </a:extLst>
          </p:cNvPr>
          <p:cNvSpPr/>
          <p:nvPr/>
        </p:nvSpPr>
        <p:spPr bwMode="auto">
          <a:xfrm>
            <a:off x="4648859" y="3097808"/>
            <a:ext cx="1084969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Teleport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FC7FB6-5A44-282D-F790-5C8F2C3345BE}"/>
              </a:ext>
            </a:extLst>
          </p:cNvPr>
          <p:cNvCxnSpPr/>
          <p:nvPr/>
        </p:nvCxnSpPr>
        <p:spPr bwMode="auto">
          <a:xfrm flipH="1">
            <a:off x="2411760" y="4293096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모서리가 둥근 직사각형 86">
            <a:extLst>
              <a:ext uri="{FF2B5EF4-FFF2-40B4-BE49-F238E27FC236}">
                <a16:creationId xmlns:a16="http://schemas.microsoft.com/office/drawing/2014/main" id="{835725CA-FC35-B284-8FE2-20DC40A50A6F}"/>
              </a:ext>
            </a:extLst>
          </p:cNvPr>
          <p:cNvSpPr/>
          <p:nvPr/>
        </p:nvSpPr>
        <p:spPr bwMode="auto">
          <a:xfrm>
            <a:off x="2771800" y="4077072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Rank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4F399F-90F0-B483-20CB-C7EB9BCE6C10}"/>
              </a:ext>
            </a:extLst>
          </p:cNvPr>
          <p:cNvCxnSpPr>
            <a:cxnSpLocks/>
          </p:cNvCxnSpPr>
          <p:nvPr/>
        </p:nvCxnSpPr>
        <p:spPr bwMode="auto">
          <a:xfrm>
            <a:off x="615814" y="5582929"/>
            <a:ext cx="0" cy="89294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7993923-4504-F460-DB9C-7329C3A7C5DE}"/>
              </a:ext>
            </a:extLst>
          </p:cNvPr>
          <p:cNvCxnSpPr/>
          <p:nvPr/>
        </p:nvCxnSpPr>
        <p:spPr bwMode="auto">
          <a:xfrm flipH="1">
            <a:off x="611560" y="5971817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7C26A2A-96CE-EB0A-B709-299E15067B1E}"/>
              </a:ext>
            </a:extLst>
          </p:cNvPr>
          <p:cNvCxnSpPr/>
          <p:nvPr/>
        </p:nvCxnSpPr>
        <p:spPr bwMode="auto">
          <a:xfrm flipH="1">
            <a:off x="611560" y="6475873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모서리가 둥근 직사각형 88">
            <a:extLst>
              <a:ext uri="{FF2B5EF4-FFF2-40B4-BE49-F238E27FC236}">
                <a16:creationId xmlns:a16="http://schemas.microsoft.com/office/drawing/2014/main" id="{F3E9D188-115C-6D5C-8DA4-9FD98AB9FFCF}"/>
              </a:ext>
            </a:extLst>
          </p:cNvPr>
          <p:cNvSpPr/>
          <p:nvPr/>
        </p:nvSpPr>
        <p:spPr bwMode="auto">
          <a:xfrm>
            <a:off x="395536" y="5157192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Object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모서리가 둥근 직사각형 89">
            <a:extLst>
              <a:ext uri="{FF2B5EF4-FFF2-40B4-BE49-F238E27FC236}">
                <a16:creationId xmlns:a16="http://schemas.microsoft.com/office/drawing/2014/main" id="{728D3AAE-4AA2-6060-FD30-E3AF2B52FFFA}"/>
              </a:ext>
            </a:extLst>
          </p:cNvPr>
          <p:cNvSpPr/>
          <p:nvPr/>
        </p:nvSpPr>
        <p:spPr bwMode="auto">
          <a:xfrm>
            <a:off x="971600" y="5755793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Gun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모서리가 둥근 직사각형 90">
            <a:extLst>
              <a:ext uri="{FF2B5EF4-FFF2-40B4-BE49-F238E27FC236}">
                <a16:creationId xmlns:a16="http://schemas.microsoft.com/office/drawing/2014/main" id="{0A7C5E68-C80F-108A-8554-4F8D8279D0D8}"/>
              </a:ext>
            </a:extLst>
          </p:cNvPr>
          <p:cNvSpPr/>
          <p:nvPr/>
        </p:nvSpPr>
        <p:spPr bwMode="auto">
          <a:xfrm>
            <a:off x="966748" y="6259849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SABER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8" name="모서리가 둥근 직사각형 89">
            <a:extLst>
              <a:ext uri="{FF2B5EF4-FFF2-40B4-BE49-F238E27FC236}">
                <a16:creationId xmlns:a16="http://schemas.microsoft.com/office/drawing/2014/main" id="{CC0E72FF-3C12-D081-0FE4-A570A8E705DD}"/>
              </a:ext>
            </a:extLst>
          </p:cNvPr>
          <p:cNvSpPr/>
          <p:nvPr/>
        </p:nvSpPr>
        <p:spPr bwMode="auto">
          <a:xfrm>
            <a:off x="2195736" y="5762104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Ladder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모서리가 둥근 직사각형 90">
            <a:extLst>
              <a:ext uri="{FF2B5EF4-FFF2-40B4-BE49-F238E27FC236}">
                <a16:creationId xmlns:a16="http://schemas.microsoft.com/office/drawing/2014/main" id="{51430743-A215-CD55-7A26-79C91558D486}"/>
              </a:ext>
            </a:extLst>
          </p:cNvPr>
          <p:cNvSpPr/>
          <p:nvPr/>
        </p:nvSpPr>
        <p:spPr bwMode="auto">
          <a:xfrm>
            <a:off x="2195736" y="6266160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handle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모서리가 둥근 직사각형 89">
            <a:extLst>
              <a:ext uri="{FF2B5EF4-FFF2-40B4-BE49-F238E27FC236}">
                <a16:creationId xmlns:a16="http://schemas.microsoft.com/office/drawing/2014/main" id="{B2E4C3DB-A76E-465A-FB1B-4C17CBC47481}"/>
              </a:ext>
            </a:extLst>
          </p:cNvPr>
          <p:cNvSpPr/>
          <p:nvPr/>
        </p:nvSpPr>
        <p:spPr bwMode="auto">
          <a:xfrm>
            <a:off x="3419872" y="5762104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lever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461714-C9DE-76AB-A712-D34BD5BB078C}"/>
              </a:ext>
            </a:extLst>
          </p:cNvPr>
          <p:cNvCxnSpPr>
            <a:cxnSpLocks/>
            <a:stCxn id="28" idx="1"/>
            <a:endCxn id="24" idx="3"/>
          </p:cNvCxnSpPr>
          <p:nvPr/>
        </p:nvCxnSpPr>
        <p:spPr bwMode="auto">
          <a:xfrm flipH="1" flipV="1">
            <a:off x="2051720" y="5957393"/>
            <a:ext cx="144016" cy="63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22D17-EBCB-1880-051A-DC7738C82F2F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 bwMode="auto">
          <a:xfrm flipH="1">
            <a:off x="3275856" y="5963704"/>
            <a:ext cx="14401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6C451BE-6E52-2D0C-BC1D-DE964853B1F9}"/>
              </a:ext>
            </a:extLst>
          </p:cNvPr>
          <p:cNvCxnSpPr>
            <a:cxnSpLocks/>
            <a:stCxn id="32" idx="1"/>
            <a:endCxn id="26" idx="3"/>
          </p:cNvCxnSpPr>
          <p:nvPr/>
        </p:nvCxnSpPr>
        <p:spPr bwMode="auto">
          <a:xfrm flipH="1" flipV="1">
            <a:off x="2046868" y="6461449"/>
            <a:ext cx="148868" cy="63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07D799A-8A5C-BF2E-6C9B-38B11B2F9376}"/>
              </a:ext>
            </a:extLst>
          </p:cNvPr>
          <p:cNvCxnSpPr>
            <a:cxnSpLocks/>
          </p:cNvCxnSpPr>
          <p:nvPr/>
        </p:nvCxnSpPr>
        <p:spPr bwMode="auto">
          <a:xfrm>
            <a:off x="4815940" y="5024478"/>
            <a:ext cx="0" cy="10329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8F6C236-C338-B849-950A-69A2AA673E34}"/>
              </a:ext>
            </a:extLst>
          </p:cNvPr>
          <p:cNvCxnSpPr/>
          <p:nvPr/>
        </p:nvCxnSpPr>
        <p:spPr bwMode="auto">
          <a:xfrm flipH="1">
            <a:off x="4801982" y="5528534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9" name="모서리가 둥근 직사각형 50">
            <a:extLst>
              <a:ext uri="{FF2B5EF4-FFF2-40B4-BE49-F238E27FC236}">
                <a16:creationId xmlns:a16="http://schemas.microsoft.com/office/drawing/2014/main" id="{7D08DF55-711D-B657-BFB1-B586B421396F}"/>
              </a:ext>
            </a:extLst>
          </p:cNvPr>
          <p:cNvSpPr/>
          <p:nvPr/>
        </p:nvSpPr>
        <p:spPr bwMode="auto">
          <a:xfrm>
            <a:off x="4513950" y="4693286"/>
            <a:ext cx="1084969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Game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0" name="모서리가 둥근 직사각형 53">
            <a:extLst>
              <a:ext uri="{FF2B5EF4-FFF2-40B4-BE49-F238E27FC236}">
                <a16:creationId xmlns:a16="http://schemas.microsoft.com/office/drawing/2014/main" id="{61F7D9DA-02C0-5434-4BEA-DF348A318C1F}"/>
              </a:ext>
            </a:extLst>
          </p:cNvPr>
          <p:cNvSpPr/>
          <p:nvPr/>
        </p:nvSpPr>
        <p:spPr bwMode="auto">
          <a:xfrm>
            <a:off x="5162021" y="5312510"/>
            <a:ext cx="1066163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Timer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8BEC1B8-BCE7-6338-2E06-C4446121A2C3}"/>
              </a:ext>
            </a:extLst>
          </p:cNvPr>
          <p:cNvCxnSpPr/>
          <p:nvPr/>
        </p:nvCxnSpPr>
        <p:spPr bwMode="auto">
          <a:xfrm flipH="1">
            <a:off x="4788024" y="6050136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6150D16C-6156-A2B0-3986-B2EAD967EC0A}"/>
              </a:ext>
            </a:extLst>
          </p:cNvPr>
          <p:cNvSpPr/>
          <p:nvPr/>
        </p:nvSpPr>
        <p:spPr bwMode="auto">
          <a:xfrm>
            <a:off x="5148063" y="5834112"/>
            <a:ext cx="1066163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Timeline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37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(2/9)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27670A-DAD5-6454-CDAB-7B45EAA7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38885"/>
            <a:ext cx="3588618" cy="49796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85CA05-1E73-63A8-1661-8A048D70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230" y="1391082"/>
            <a:ext cx="4152900" cy="51625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3D5CBF-BC00-9BE8-41BA-C8089B1A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76" y="1437690"/>
            <a:ext cx="8388424" cy="41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7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심플 테마</Template>
  <TotalTime>7989</TotalTime>
  <Words>891</Words>
  <Application>Microsoft Office PowerPoint</Application>
  <PresentationFormat>화면 슬라이드 쇼(4:3)</PresentationFormat>
  <Paragraphs>315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G마켓 산스 Bold</vt:lpstr>
      <vt:lpstr>G마켓 산스 Medium</vt:lpstr>
      <vt:lpstr>HY견고딕</vt:lpstr>
      <vt:lpstr>맑은 고딕</vt:lpstr>
      <vt:lpstr>한컴바탕</vt:lpstr>
      <vt:lpstr>Arial</vt:lpstr>
      <vt:lpstr>Tw Cen MT</vt:lpstr>
      <vt:lpstr>Verdana</vt:lpstr>
      <vt:lpstr>Wingdings 3</vt:lpstr>
      <vt:lpstr>New_Simple01</vt:lpstr>
      <vt:lpstr>S-ESCAPE</vt:lpstr>
      <vt:lpstr>목차</vt:lpstr>
      <vt:lpstr>프로젝트 개요 (1/2)</vt:lpstr>
      <vt:lpstr>프로젝트 개요 (2/2)</vt:lpstr>
      <vt:lpstr>시스템 요구분석</vt:lpstr>
      <vt:lpstr>테이블 명세서</vt:lpstr>
      <vt:lpstr>클래스다이어그램</vt:lpstr>
      <vt:lpstr>시스템 주요 기능 (1/9)</vt:lpstr>
      <vt:lpstr>시스템 주요 기능 (2/9)</vt:lpstr>
      <vt:lpstr>시스템 주요 기능 (3/9)</vt:lpstr>
      <vt:lpstr>시스템 주요 기능 (4/9)</vt:lpstr>
      <vt:lpstr>시스템 주요 기능 (5/9)</vt:lpstr>
      <vt:lpstr>시스템 주요 기능 (6/9)</vt:lpstr>
      <vt:lpstr>시스템 주요 기능 (7/9)</vt:lpstr>
      <vt:lpstr>시스템 주요 기능 (8/9)</vt:lpstr>
      <vt:lpstr>시스템 주요 기능 (9/9)</vt:lpstr>
      <vt:lpstr>Thanks for watching</vt:lpstr>
    </vt:vector>
  </TitlesOfParts>
  <Company>KR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DESKTOP</dc:creator>
  <cp:lastModifiedBy>현민 서</cp:lastModifiedBy>
  <cp:revision>688</cp:revision>
  <dcterms:created xsi:type="dcterms:W3CDTF">2009-05-26T07:01:49Z</dcterms:created>
  <dcterms:modified xsi:type="dcterms:W3CDTF">2024-01-06T10:42:10Z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Z_DOC_VERSION">
    <vt:lpwstr>1.0</vt:lpwstr>
  </property>
  <property fmtid="{D5CDD505-2E9C-101B-9397-08002B2CF9AE}" pid="3" name="OZ_DOC_UI_LASTSTATE">
    <vt:lpwstr>{}</vt:lpwstr>
  </property>
</Properties>
</file>